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8" r:id="rId2"/>
    <p:sldId id="282" r:id="rId3"/>
    <p:sldId id="275" r:id="rId4"/>
    <p:sldId id="280" r:id="rId5"/>
    <p:sldId id="283" r:id="rId6"/>
    <p:sldId id="285" r:id="rId7"/>
    <p:sldId id="286" r:id="rId8"/>
    <p:sldId id="287" r:id="rId9"/>
    <p:sldId id="289" r:id="rId10"/>
    <p:sldId id="290" r:id="rId11"/>
    <p:sldId id="291" r:id="rId12"/>
    <p:sldId id="292" r:id="rId13"/>
    <p:sldId id="293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281" r:id="rId22"/>
    <p:sldId id="302" r:id="rId23"/>
    <p:sldId id="303" r:id="rId24"/>
    <p:sldId id="304" r:id="rId25"/>
    <p:sldId id="267" r:id="rId2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Twinkl" panose="020B0604020202020204" charset="0"/>
      <p:regular r:id="rId33"/>
      <p:bold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417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E6FB"/>
    <a:srgbClr val="F9B000"/>
    <a:srgbClr val="FFF8B1"/>
    <a:srgbClr val="25B7BC"/>
    <a:srgbClr val="47B1E5"/>
    <a:srgbClr val="90C8E5"/>
    <a:srgbClr val="EA516C"/>
    <a:srgbClr val="01407D"/>
    <a:srgbClr val="E94E13"/>
    <a:srgbClr val="B7E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50" y="-36"/>
      </p:cViewPr>
      <p:guideLst>
        <p:guide orient="horz" pos="2160"/>
        <p:guide orient="horz" pos="3974"/>
        <p:guide orient="horz" pos="346"/>
        <p:guide orient="horz" pos="482"/>
        <p:guide orient="horz" pos="4178"/>
        <p:guide pos="2880"/>
        <p:guide pos="340"/>
        <p:guide pos="5397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31/10/2020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the-runaway-iceberg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2" name="Rectangle 1">
            <a:hlinkClick r:id="rId4"/>
          </p:cNvPr>
          <p:cNvSpPr/>
          <p:nvPr userDrawn="1"/>
        </p:nvSpPr>
        <p:spPr>
          <a:xfrm>
            <a:off x="4137660" y="5561814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137660" y="3152488"/>
            <a:ext cx="868680" cy="553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" y="1478274"/>
            <a:ext cx="8534400" cy="53590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151304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79043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had to battle against temperatures as low as −90°C.</a:t>
            </a:r>
          </a:p>
          <a:p>
            <a:endParaRPr lang="en-GB" dirty="0"/>
          </a:p>
          <a:p>
            <a:r>
              <a:rPr lang="en-GB" dirty="0"/>
              <a:t>They had to carry all of their food, clothes, maps and other essentials.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1136274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2901" y="1359990"/>
            <a:ext cx="8534400" cy="515494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984594" y="4493942"/>
            <a:ext cx="3583143" cy="198754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51863" y="4613279"/>
            <a:ext cx="3270909" cy="13849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to set up camp on the ice when they needed to rest.</a:t>
            </a:r>
          </a:p>
          <a:p>
            <a:endParaRPr lang="en-GB" dirty="0"/>
          </a:p>
          <a:p>
            <a:r>
              <a:rPr lang="en-GB" dirty="0"/>
              <a:t>Can you imagine building your home every bedtime?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147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91764" y="1995225"/>
            <a:ext cx="11780298" cy="4097313"/>
            <a:chOff x="391764" y="1995225"/>
            <a:chExt cx="11780298" cy="409731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1764" y="2000734"/>
              <a:ext cx="6147685" cy="409180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5910147" y="2000734"/>
              <a:ext cx="267629" cy="409180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60749" y="1995225"/>
              <a:ext cx="6211313" cy="397215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</p:spPr>
        </p:pic>
      </p:grp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They had limited food.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46245" y="1633081"/>
            <a:ext cx="384582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 heating or electricity.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see what Eric Marshall is using for light inside the tent?</a:t>
            </a:r>
          </a:p>
        </p:txBody>
      </p:sp>
    </p:spTree>
    <p:extLst>
      <p:ext uri="{BB962C8B-B14F-4D97-AF65-F5344CB8AC3E}">
        <p14:creationId xmlns:p14="http://schemas.microsoft.com/office/powerpoint/2010/main" val="404842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3.33333E-6 L -0.30833 -3.33333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416459" y="2005034"/>
            <a:ext cx="8292975" cy="3977624"/>
            <a:chOff x="398833" y="1995981"/>
            <a:chExt cx="8374670" cy="4016808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8833" y="1996086"/>
              <a:ext cx="3043621" cy="4016703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88020" y="1995981"/>
              <a:ext cx="205617" cy="4016808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7900" y="1995981"/>
              <a:ext cx="5355603" cy="401385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6022517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What’s happening in these pictures?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501285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encountered many penguins.</a:t>
            </a:r>
          </a:p>
        </p:txBody>
      </p:sp>
    </p:spTree>
    <p:extLst>
      <p:ext uri="{BB962C8B-B14F-4D97-AF65-F5344CB8AC3E}">
        <p14:creationId xmlns:p14="http://schemas.microsoft.com/office/powerpoint/2010/main" val="1128080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5619" y="1703657"/>
            <a:ext cx="4552731" cy="3936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97437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Nimrod team managed to get further than Scott’s Discovery team.</a:t>
            </a:r>
          </a:p>
          <a:p>
            <a:endParaRPr lang="en-GB" dirty="0"/>
          </a:p>
          <a:p>
            <a:r>
              <a:rPr lang="en-GB" dirty="0"/>
              <a:t>However, they became very ill and didn’t have enough food to complete the mission.</a:t>
            </a:r>
          </a:p>
          <a:p>
            <a:endParaRPr lang="en-GB" dirty="0"/>
          </a:p>
          <a:p>
            <a:r>
              <a:rPr lang="en-GB" dirty="0"/>
              <a:t>They returned home before reaching the South Pole.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5650" y="6022517"/>
            <a:ext cx="731783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they felt about abandoning the mission?</a:t>
            </a:r>
          </a:p>
        </p:txBody>
      </p:sp>
    </p:spTree>
    <p:extLst>
      <p:ext uri="{BB962C8B-B14F-4D97-AF65-F5344CB8AC3E}">
        <p14:creationId xmlns:p14="http://schemas.microsoft.com/office/powerpoint/2010/main" val="29446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3521798" y="1430448"/>
            <a:ext cx="5241956" cy="4481796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98" y="2609592"/>
            <a:ext cx="2086054" cy="31492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675613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1910, Robert Scott set off on another expedition to reach the South Pole.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787956" y="1613462"/>
            <a:ext cx="4600394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On the way to Antarctica, the ship encountered several problems.</a:t>
            </a:r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Another explorer, Amundsen, had sent Scott a telegram. In it, he explained that he was also going to the South Pole!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was struck by a storm. The crew had to use buckets to stop water from flooding in and sinking the ship.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The ship then ran into ice that it couldn’t sail through. They were delayed by </a:t>
            </a:r>
            <a:br>
              <a:rPr lang="en-GB" dirty="0"/>
            </a:br>
            <a:r>
              <a:rPr lang="en-GB" dirty="0"/>
              <a:t>20 days.</a:t>
            </a:r>
          </a:p>
        </p:txBody>
      </p:sp>
    </p:spTree>
    <p:extLst>
      <p:ext uri="{BB962C8B-B14F-4D97-AF65-F5344CB8AC3E}">
        <p14:creationId xmlns:p14="http://schemas.microsoft.com/office/powerpoint/2010/main" val="970419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6640"/>
          <a:stretch/>
        </p:blipFill>
        <p:spPr>
          <a:xfrm>
            <a:off x="320073" y="2572221"/>
            <a:ext cx="4251928" cy="388290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1911, the Terra Nova team set up a hut on Antarctica in a place that they named Cape Evans.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25608" y="5175452"/>
            <a:ext cx="3562742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while doing scientific research that the team found out that the rival explorer, Amundsen, was camped on Antarctica too!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0575" y="1756372"/>
            <a:ext cx="2356263" cy="3169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Rounded Rectangle 9"/>
          <p:cNvSpPr/>
          <p:nvPr/>
        </p:nvSpPr>
        <p:spPr>
          <a:xfrm>
            <a:off x="5858548" y="4683601"/>
            <a:ext cx="1360319" cy="412583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Amundsen</a:t>
            </a:r>
          </a:p>
        </p:txBody>
      </p:sp>
    </p:spTree>
    <p:extLst>
      <p:ext uri="{BB962C8B-B14F-4D97-AF65-F5344CB8AC3E}">
        <p14:creationId xmlns:p14="http://schemas.microsoft.com/office/powerpoint/2010/main" val="1759581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0558" y="1503182"/>
            <a:ext cx="6043157" cy="491566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041871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There was now a clear race to reach the South Pole.</a:t>
            </a:r>
          </a:p>
          <a:p>
            <a:endParaRPr lang="en-GB" dirty="0"/>
          </a:p>
          <a:p>
            <a:r>
              <a:rPr lang="en-GB" dirty="0"/>
              <a:t>Scott wrote in his diary that he was going to carry on as usual, ignoring Amundsen and </a:t>
            </a:r>
            <a:br>
              <a:rPr lang="en-GB" dirty="0"/>
            </a:br>
            <a:r>
              <a:rPr lang="en-GB" dirty="0"/>
              <a:t>his team.</a:t>
            </a:r>
          </a:p>
        </p:txBody>
      </p:sp>
    </p:spTree>
    <p:extLst>
      <p:ext uri="{BB962C8B-B14F-4D97-AF65-F5344CB8AC3E}">
        <p14:creationId xmlns:p14="http://schemas.microsoft.com/office/powerpoint/2010/main" val="377783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2900" y="1497459"/>
            <a:ext cx="8429908" cy="4957663"/>
          </a:xfrm>
          <a:prstGeom prst="rect">
            <a:avLst/>
          </a:prstGeom>
          <a:solidFill>
            <a:srgbClr val="47B1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11415" cy="443198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September, Scott set out to reach the South Pole. </a:t>
            </a:r>
          </a:p>
          <a:p>
            <a:endParaRPr lang="en-GB" dirty="0"/>
          </a:p>
          <a:p>
            <a:r>
              <a:rPr lang="en-GB" dirty="0"/>
              <a:t>He initially set out with a group of 12 men. </a:t>
            </a:r>
          </a:p>
          <a:p>
            <a:endParaRPr lang="en-GB" dirty="0"/>
          </a:p>
          <a:p>
            <a:r>
              <a:rPr lang="en-GB" dirty="0"/>
              <a:t>Along the way, some of the crew returned to base.</a:t>
            </a:r>
          </a:p>
          <a:p>
            <a:endParaRPr lang="en-GB" dirty="0"/>
          </a:p>
          <a:p>
            <a:r>
              <a:rPr lang="en-GB" dirty="0"/>
              <a:t>Eventually, it was a final team of five that completed the whole mission:</a:t>
            </a:r>
          </a:p>
          <a:p>
            <a:endParaRPr lang="en-GB" dirty="0"/>
          </a:p>
          <a:p>
            <a:r>
              <a:rPr lang="en-GB" dirty="0"/>
              <a:t>Scott, Wilson, Oates, Bowers and Evans</a:t>
            </a:r>
          </a:p>
          <a:p>
            <a:endParaRPr lang="en-GB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424304">
            <a:off x="3844532" y="2215596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66992" y="2234712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46561">
            <a:off x="3815090" y="2272870"/>
            <a:ext cx="4552731" cy="31420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191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45650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1815" y="2439144"/>
            <a:ext cx="2406534" cy="3242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Terra Nova team travelled over the ice and snow on foot, on skis, on motor sledges and on sledges pulled by both dogs and horses.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8065" y="2919357"/>
            <a:ext cx="3247869" cy="2277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8028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4703" y="2901552"/>
            <a:ext cx="2997644" cy="1942875"/>
          </a:xfrm>
          <a:prstGeom prst="roundRect">
            <a:avLst>
              <a:gd name="adj" fmla="val 6302"/>
            </a:avLst>
          </a:prstGeom>
          <a:noFill/>
          <a:ln w="28575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/>
          <p:cNvSpPr/>
          <p:nvPr/>
        </p:nvSpPr>
        <p:spPr>
          <a:xfrm>
            <a:off x="4727218" y="4077057"/>
            <a:ext cx="2847629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has two ends – the North Pole and the South Pole.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89505" y="3040986"/>
            <a:ext cx="2847629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Planet Earth is a sphere, which means it is shaped like a round ball.</a:t>
            </a:r>
          </a:p>
        </p:txBody>
      </p:sp>
      <p:grpSp>
        <p:nvGrpSpPr>
          <p:cNvPr id="21" name="Group 20"/>
          <p:cNvGrpSpPr/>
          <p:nvPr/>
        </p:nvGrpSpPr>
        <p:grpSpPr>
          <a:xfrm rot="16200000">
            <a:off x="5935748" y="1624455"/>
            <a:ext cx="410146" cy="4495057"/>
            <a:chOff x="5992452" y="1473201"/>
            <a:chExt cx="421512" cy="4619624"/>
          </a:xfrm>
        </p:grpSpPr>
        <p:sp>
          <p:nvSpPr>
            <p:cNvPr id="30" name="Freeform 29"/>
            <p:cNvSpPr/>
            <p:nvPr/>
          </p:nvSpPr>
          <p:spPr>
            <a:xfrm>
              <a:off x="5992452" y="5729452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0800000">
              <a:off x="5992452" y="1473201"/>
              <a:ext cx="421512" cy="363373"/>
            </a:xfrm>
            <a:custGeom>
              <a:avLst/>
              <a:gdLst>
                <a:gd name="connsiteX0" fmla="*/ 289711 w 579422"/>
                <a:gd name="connsiteY0" fmla="*/ 0 h 499502"/>
                <a:gd name="connsiteX1" fmla="*/ 579422 w 579422"/>
                <a:gd name="connsiteY1" fmla="*/ 499502 h 499502"/>
                <a:gd name="connsiteX2" fmla="*/ 434567 w 579422"/>
                <a:gd name="connsiteY2" fmla="*/ 499502 h 499502"/>
                <a:gd name="connsiteX3" fmla="*/ 289711 w 579422"/>
                <a:gd name="connsiteY3" fmla="*/ 249751 h 499502"/>
                <a:gd name="connsiteX4" fmla="*/ 144856 w 579422"/>
                <a:gd name="connsiteY4" fmla="*/ 499502 h 499502"/>
                <a:gd name="connsiteX5" fmla="*/ 0 w 579422"/>
                <a:gd name="connsiteY5" fmla="*/ 499502 h 49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9422" h="499502">
                  <a:moveTo>
                    <a:pt x="289711" y="0"/>
                  </a:moveTo>
                  <a:lnTo>
                    <a:pt x="579422" y="499502"/>
                  </a:lnTo>
                  <a:lnTo>
                    <a:pt x="434567" y="499502"/>
                  </a:lnTo>
                  <a:lnTo>
                    <a:pt x="289711" y="249751"/>
                  </a:lnTo>
                  <a:lnTo>
                    <a:pt x="144856" y="499502"/>
                  </a:lnTo>
                  <a:lnTo>
                    <a:pt x="0" y="499502"/>
                  </a:lnTo>
                  <a:close/>
                </a:path>
              </a:pathLst>
            </a:cu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2081" y="1983968"/>
            <a:ext cx="3757905" cy="37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6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22222E-6 L -0.41979 -2.22222E-6 " pathEditMode="relative" rAng="0" ptsTypes="AA">
                                      <p:cBhvr>
                                        <p:cTn id="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9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71800" y="1447800"/>
            <a:ext cx="5743575" cy="51435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197100" cy="30469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1912, the team finally achieved </a:t>
            </a:r>
            <a:br>
              <a:rPr lang="en-GB" dirty="0"/>
            </a:br>
            <a:r>
              <a:rPr lang="en-GB" dirty="0"/>
              <a:t>their incredible goal!</a:t>
            </a:r>
          </a:p>
          <a:p>
            <a:endParaRPr lang="en-GB" dirty="0"/>
          </a:p>
          <a:p>
            <a:r>
              <a:rPr lang="en-GB" dirty="0"/>
              <a:t>The team of five men reached the South Pole and planted their British flag.</a:t>
            </a:r>
          </a:p>
          <a:p>
            <a:endParaRPr lang="en-GB" dirty="0"/>
          </a:p>
          <a:p>
            <a:r>
              <a:rPr lang="en-GB" dirty="0"/>
              <a:t>There was just one problem…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Terra Nova Expedition</a:t>
            </a:r>
          </a:p>
        </p:txBody>
      </p:sp>
    </p:spTree>
    <p:extLst>
      <p:ext uri="{BB962C8B-B14F-4D97-AF65-F5344CB8AC3E}">
        <p14:creationId xmlns:p14="http://schemas.microsoft.com/office/powerpoint/2010/main" val="11656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55452" y="1270561"/>
            <a:ext cx="4950398" cy="523501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5452" y="1270561"/>
            <a:ext cx="4950398" cy="19695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5451" y="1270561"/>
            <a:ext cx="4950401" cy="353960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1" y="1270561"/>
            <a:ext cx="2873308" cy="47089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Amundsen Expedition had already reached the South Pole!</a:t>
            </a:r>
          </a:p>
          <a:p>
            <a:endParaRPr lang="en-GB" dirty="0"/>
          </a:p>
          <a:p>
            <a:r>
              <a:rPr lang="en-GB" dirty="0"/>
              <a:t>Roald Amundsen, Helmer </a:t>
            </a:r>
            <a:r>
              <a:rPr lang="en-GB" dirty="0" err="1"/>
              <a:t>Hanseen</a:t>
            </a:r>
            <a:r>
              <a:rPr lang="en-GB" dirty="0"/>
              <a:t>, </a:t>
            </a:r>
            <a:r>
              <a:rPr lang="en-GB" dirty="0" err="1"/>
              <a:t>Sverre</a:t>
            </a:r>
            <a:r>
              <a:rPr lang="en-GB" dirty="0"/>
              <a:t> Hassel and Oscar </a:t>
            </a:r>
            <a:r>
              <a:rPr lang="en-GB" dirty="0" err="1"/>
              <a:t>Wisting</a:t>
            </a:r>
            <a:r>
              <a:rPr lang="en-GB" dirty="0"/>
              <a:t> were the first people to ever reach the South Pole.</a:t>
            </a:r>
          </a:p>
          <a:p>
            <a:endParaRPr lang="en-GB" dirty="0"/>
          </a:p>
          <a:p>
            <a:r>
              <a:rPr lang="en-GB" dirty="0"/>
              <a:t>They had arrived on 14th December, 1911, and planted the Norwegian flag.</a:t>
            </a:r>
          </a:p>
          <a:p>
            <a:endParaRPr lang="en-GB" dirty="0"/>
          </a:p>
          <a:p>
            <a:r>
              <a:rPr lang="en-GB" dirty="0"/>
              <a:t>They had discovered a new route to the South Pole that took them only 57 days.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Amundsen Expedition</a:t>
            </a:r>
          </a:p>
        </p:txBody>
      </p:sp>
    </p:spTree>
    <p:extLst>
      <p:ext uri="{BB962C8B-B14F-4D97-AF65-F5344CB8AC3E}">
        <p14:creationId xmlns:p14="http://schemas.microsoft.com/office/powerpoint/2010/main" val="2802144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-3.61111E-6 0.27291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3273820" y="1359990"/>
            <a:ext cx="5657849" cy="4875077"/>
            <a:chOff x="3216670" y="1359990"/>
            <a:chExt cx="5657849" cy="4875077"/>
          </a:xfrm>
        </p:grpSpPr>
        <p:sp>
          <p:nvSpPr>
            <p:cNvPr id="8" name="Rectangle 7"/>
            <p:cNvSpPr/>
            <p:nvPr/>
          </p:nvSpPr>
          <p:spPr>
            <a:xfrm>
              <a:off x="3216670" y="1359990"/>
              <a:ext cx="5657849" cy="933240"/>
            </a:xfrm>
            <a:prstGeom prst="rect">
              <a:avLst/>
            </a:prstGeom>
            <a:solidFill>
              <a:srgbClr val="BCE6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216670" y="5301827"/>
              <a:ext cx="5657849" cy="9332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16670" y="1828945"/>
              <a:ext cx="5655068" cy="3997646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Scott’s Disappointment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463800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It was over a month later, on 17 January, 1912, that Scott and his team reached the South Pole and discovered that the Norwegians had beaten them to it.</a:t>
            </a:r>
          </a:p>
          <a:p>
            <a:endParaRPr lang="en-GB" dirty="0"/>
          </a:p>
          <a:p>
            <a:r>
              <a:rPr lang="en-GB" dirty="0"/>
              <a:t>They were extremely disappointed.</a:t>
            </a:r>
          </a:p>
          <a:p>
            <a:endParaRPr lang="en-GB" dirty="0"/>
          </a:p>
          <a:p>
            <a:r>
              <a:rPr lang="en-GB" dirty="0"/>
              <a:t>After planting their flag, Scott’s team headed for home.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932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862" y="1359990"/>
            <a:ext cx="8496914" cy="5272585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295900" y="1311963"/>
            <a:ext cx="3271838" cy="3174312"/>
          </a:xfrm>
          <a:prstGeom prst="roundRect">
            <a:avLst>
              <a:gd name="adj" fmla="val 50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75288" y="1622138"/>
            <a:ext cx="3063875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Scott’s Terra Nova expedition ended in tragedy. No one survived the return journey.</a:t>
            </a:r>
          </a:p>
          <a:p>
            <a:endParaRPr lang="en-GB" dirty="0"/>
          </a:p>
          <a:p>
            <a:r>
              <a:rPr lang="en-GB" dirty="0"/>
              <a:t>Later that year, a search party set out to find Scott and the Terra Nova team. They put up a cross that now acts as a memorial to these brave explorers.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 Dangerous Mission</a:t>
            </a:r>
          </a:p>
        </p:txBody>
      </p:sp>
    </p:spTree>
    <p:extLst>
      <p:ext uri="{BB962C8B-B14F-4D97-AF65-F5344CB8AC3E}">
        <p14:creationId xmlns:p14="http://schemas.microsoft.com/office/powerpoint/2010/main" val="1621648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30556" y="2002108"/>
            <a:ext cx="8276997" cy="3980550"/>
            <a:chOff x="430556" y="2002108"/>
            <a:chExt cx="8276997" cy="39805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0556" y="2002108"/>
              <a:ext cx="2985736" cy="380795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3376486" y="2005034"/>
              <a:ext cx="203611" cy="3977624"/>
            </a:xfrm>
            <a:prstGeom prst="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16696"/>
            <a:stretch/>
          </p:blipFill>
          <p:spPr>
            <a:xfrm>
              <a:off x="3407956" y="2005034"/>
              <a:ext cx="5299597" cy="3974698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247650" y="5343526"/>
            <a:ext cx="8629650" cy="106626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Exploring Today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5650" y="5464033"/>
            <a:ext cx="7632700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How do you think expeditions in Antarctica might be different today?</a:t>
            </a:r>
          </a:p>
          <a:p>
            <a:endParaRPr lang="en-GB" dirty="0">
              <a:solidFill>
                <a:schemeClr val="bg1"/>
              </a:solidFill>
            </a:endParaRPr>
          </a:p>
          <a:p>
            <a:r>
              <a:rPr lang="en-GB" dirty="0">
                <a:solidFill>
                  <a:schemeClr val="bg1"/>
                </a:solidFill>
              </a:rPr>
              <a:t>What do we have in the world today that might help modern explorers?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55650" y="1622138"/>
            <a:ext cx="781208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Scott and Amundsen both reached the South Pole more than 100 years ago.</a:t>
            </a:r>
          </a:p>
        </p:txBody>
      </p:sp>
    </p:spTree>
    <p:extLst>
      <p:ext uri="{BB962C8B-B14F-4D97-AF65-F5344CB8AC3E}">
        <p14:creationId xmlns:p14="http://schemas.microsoft.com/office/powerpoint/2010/main" val="128656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Rectangle 30"/>
          <p:cNvSpPr/>
          <p:nvPr/>
        </p:nvSpPr>
        <p:spPr>
          <a:xfrm>
            <a:off x="247650" y="1270561"/>
            <a:ext cx="8629650" cy="603343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The South Pole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72395" y="1440185"/>
            <a:ext cx="543790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Do you know which continent the South Pole is in?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263" y="2596401"/>
            <a:ext cx="4275459" cy="2834558"/>
          </a:xfrm>
          <a:prstGeom prst="roundRect">
            <a:avLst>
              <a:gd name="adj" fmla="val 4567"/>
            </a:avLst>
          </a:prstGeom>
          <a:ln w="28575">
            <a:solidFill>
              <a:srgbClr val="01407D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984" y="2036759"/>
            <a:ext cx="3110452" cy="3105342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12322" y="3536451"/>
            <a:ext cx="1991763" cy="2533313"/>
            <a:chOff x="5812322" y="3568725"/>
            <a:chExt cx="1991763" cy="2533313"/>
          </a:xfrm>
        </p:grpSpPr>
        <p:sp>
          <p:nvSpPr>
            <p:cNvPr id="26" name="Rounded Rectangle 25"/>
            <p:cNvSpPr/>
            <p:nvPr/>
          </p:nvSpPr>
          <p:spPr>
            <a:xfrm>
              <a:off x="5812322" y="5332493"/>
              <a:ext cx="1991763" cy="769545"/>
            </a:xfrm>
            <a:prstGeom prst="roundRect">
              <a:avLst/>
            </a:prstGeom>
            <a:noFill/>
            <a:ln w="28575">
              <a:solidFill>
                <a:srgbClr val="EA516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967583" y="5439241"/>
              <a:ext cx="1681241" cy="55399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en-GB" dirty="0"/>
                <a:t>The South Pole is in Antarctica.</a:t>
              </a:r>
            </a:p>
          </p:txBody>
        </p:sp>
        <p:sp>
          <p:nvSpPr>
            <p:cNvPr id="28" name="Oval 27"/>
            <p:cNvSpPr/>
            <p:nvPr/>
          </p:nvSpPr>
          <p:spPr>
            <a:xfrm>
              <a:off x="6706508" y="3568725"/>
              <a:ext cx="181069" cy="181069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0"/>
              <a:endCxn id="26" idx="0"/>
            </p:cNvCxnSpPr>
            <p:nvPr/>
          </p:nvCxnSpPr>
          <p:spPr>
            <a:xfrm>
              <a:off x="6797043" y="3568725"/>
              <a:ext cx="11161" cy="1763768"/>
            </a:xfrm>
            <a:prstGeom prst="line">
              <a:avLst/>
            </a:prstGeom>
            <a:ln w="28575">
              <a:solidFill>
                <a:srgbClr val="EA51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Straight Connector 38"/>
          <p:cNvCxnSpPr/>
          <p:nvPr/>
        </p:nvCxnSpPr>
        <p:spPr>
          <a:xfrm flipH="1">
            <a:off x="4501637" y="4609621"/>
            <a:ext cx="571" cy="105306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4190357" y="2405558"/>
            <a:ext cx="572" cy="58262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H="1">
            <a:off x="3099397" y="2350455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1551871" y="2387459"/>
            <a:ext cx="8697" cy="822283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1462660" y="4478099"/>
            <a:ext cx="629011" cy="16500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3139895" y="5274038"/>
            <a:ext cx="0" cy="372327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720476" y="4400748"/>
            <a:ext cx="1344761" cy="1283218"/>
          </a:xfrm>
          <a:prstGeom prst="line">
            <a:avLst/>
          </a:prstGeom>
          <a:ln w="28575">
            <a:solidFill>
              <a:srgbClr val="01407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924144" y="2017227"/>
            <a:ext cx="1885060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North America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539750" y="4272724"/>
            <a:ext cx="1180726" cy="700011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South America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2968386" y="2026082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Europe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911564" y="5634030"/>
            <a:ext cx="931778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Africa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3440111" y="5646365"/>
            <a:ext cx="1460647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Australasia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4059345" y="2026082"/>
            <a:ext cx="871446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Asia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1996392" y="5646366"/>
            <a:ext cx="1290669" cy="424159"/>
          </a:xfrm>
          <a:prstGeom prst="roundRect">
            <a:avLst/>
          </a:prstGeom>
          <a:solidFill>
            <a:srgbClr val="FFF8B1"/>
          </a:solidFill>
          <a:ln w="19050">
            <a:solidFill>
              <a:srgbClr val="EA51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Antarctica</a:t>
            </a:r>
          </a:p>
        </p:txBody>
      </p:sp>
      <p:sp>
        <p:nvSpPr>
          <p:cNvPr id="52" name="Oval 51"/>
          <p:cNvSpPr/>
          <p:nvPr/>
        </p:nvSpPr>
        <p:spPr>
          <a:xfrm>
            <a:off x="4441872" y="452022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Oval 52"/>
          <p:cNvSpPr/>
          <p:nvPr/>
        </p:nvSpPr>
        <p:spPr>
          <a:xfrm>
            <a:off x="3082124" y="521427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Oval 53"/>
          <p:cNvSpPr/>
          <p:nvPr/>
        </p:nvSpPr>
        <p:spPr>
          <a:xfrm>
            <a:off x="3010506" y="4346892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Oval 54"/>
          <p:cNvSpPr/>
          <p:nvPr/>
        </p:nvSpPr>
        <p:spPr>
          <a:xfrm>
            <a:off x="3039632" y="3133231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Oval 55"/>
          <p:cNvSpPr/>
          <p:nvPr/>
        </p:nvSpPr>
        <p:spPr>
          <a:xfrm>
            <a:off x="4138149" y="2935396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Oval 56"/>
          <p:cNvSpPr/>
          <p:nvPr/>
        </p:nvSpPr>
        <p:spPr>
          <a:xfrm>
            <a:off x="1488776" y="3137503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Oval 57"/>
          <p:cNvSpPr/>
          <p:nvPr/>
        </p:nvSpPr>
        <p:spPr>
          <a:xfrm>
            <a:off x="2015763" y="4418335"/>
            <a:ext cx="119529" cy="119529"/>
          </a:xfrm>
          <a:prstGeom prst="ellipse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0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A516C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100"/>
                            </p:stCondLst>
                            <p:childTnLst>
                              <p:par>
                                <p:cTn id="1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993" y="1452916"/>
            <a:ext cx="8918007" cy="50036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539750" y="1311963"/>
            <a:ext cx="3285118" cy="3260037"/>
          </a:xfrm>
          <a:prstGeom prst="roundRect">
            <a:avLst>
              <a:gd name="adj" fmla="val 4971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Antarctica is the coldest, driest and windiest continent on Earth.</a:t>
            </a:r>
          </a:p>
          <a:p>
            <a:endParaRPr lang="en-GB" dirty="0"/>
          </a:p>
          <a:p>
            <a:r>
              <a:rPr lang="en-GB" dirty="0"/>
              <a:t>Although it is covered in ice and snow, it is dry because it hardly ever rains.</a:t>
            </a:r>
          </a:p>
          <a:p>
            <a:endParaRPr lang="en-GB" dirty="0"/>
          </a:p>
          <a:p>
            <a:r>
              <a:rPr lang="en-GB" dirty="0"/>
              <a:t>It is very difficult for plants and animals to survive here.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</p:spTree>
    <p:extLst>
      <p:ext uri="{BB962C8B-B14F-4D97-AF65-F5344CB8AC3E}">
        <p14:creationId xmlns:p14="http://schemas.microsoft.com/office/powerpoint/2010/main" val="34191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01" b="-9939"/>
          <a:stretch/>
        </p:blipFill>
        <p:spPr>
          <a:xfrm>
            <a:off x="4572000" y="1301876"/>
            <a:ext cx="4204010" cy="4732835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247649" y="5887843"/>
            <a:ext cx="8629650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Antarctica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3671384" cy="4154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For thousands and thousands of years, no humans had ever been </a:t>
            </a:r>
            <a:br>
              <a:rPr lang="en-GB" dirty="0"/>
            </a:br>
            <a:r>
              <a:rPr lang="en-GB" dirty="0"/>
              <a:t>to Antarctica.</a:t>
            </a:r>
          </a:p>
          <a:p>
            <a:endParaRPr lang="en-GB" dirty="0"/>
          </a:p>
          <a:p>
            <a:r>
              <a:rPr lang="en-GB" dirty="0"/>
              <a:t>They weren’t even sure it existed!</a:t>
            </a:r>
          </a:p>
          <a:p>
            <a:endParaRPr lang="en-GB" dirty="0"/>
          </a:p>
          <a:p>
            <a:r>
              <a:rPr lang="en-GB" dirty="0"/>
              <a:t>In the 18</a:t>
            </a:r>
            <a:r>
              <a:rPr lang="en-GB" baseline="30000" dirty="0"/>
              <a:t>th </a:t>
            </a:r>
            <a:r>
              <a:rPr lang="en-GB" dirty="0"/>
              <a:t>and 19</a:t>
            </a:r>
            <a:r>
              <a:rPr lang="en-GB" baseline="30000" dirty="0"/>
              <a:t>th</a:t>
            </a:r>
            <a:r>
              <a:rPr lang="en-GB" dirty="0"/>
              <a:t> centuries, many brave explorers tried to find it.</a:t>
            </a:r>
          </a:p>
          <a:p>
            <a:endParaRPr lang="en-GB" dirty="0"/>
          </a:p>
          <a:p>
            <a:r>
              <a:rPr lang="en-GB" dirty="0"/>
              <a:t>Eventually, humans found Antarctica!</a:t>
            </a:r>
          </a:p>
          <a:p>
            <a:endParaRPr lang="en-GB" dirty="0"/>
          </a:p>
          <a:p>
            <a:r>
              <a:rPr lang="en-GB" dirty="0"/>
              <a:t>Once it was discovered, the </a:t>
            </a:r>
            <a:br>
              <a:rPr lang="en-GB" dirty="0"/>
            </a:br>
            <a:r>
              <a:rPr lang="en-GB" dirty="0"/>
              <a:t>next challenge was to reach </a:t>
            </a:r>
            <a:br>
              <a:rPr lang="en-GB" dirty="0"/>
            </a:br>
            <a:r>
              <a:rPr lang="en-GB" dirty="0"/>
              <a:t>the South Pole.</a:t>
            </a:r>
          </a:p>
        </p:txBody>
      </p:sp>
    </p:spTree>
    <p:extLst>
      <p:ext uri="{BB962C8B-B14F-4D97-AF65-F5344CB8AC3E}">
        <p14:creationId xmlns:p14="http://schemas.microsoft.com/office/powerpoint/2010/main" val="99423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87530" y="2282079"/>
            <a:ext cx="2359595" cy="35630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5913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104" y="2282121"/>
            <a:ext cx="2359596" cy="35621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Rounded Rectangle 7"/>
          <p:cNvSpPr/>
          <p:nvPr/>
        </p:nvSpPr>
        <p:spPr>
          <a:xfrm>
            <a:off x="1087955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Scott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304764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86382" y="5689340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Wilson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49" y="6092825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Reaching the South Pole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76327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1902, Robert Scott, Edward Wilson and Ernest Shackleton set off to try to find the South Pole on the Discovery Expedition.</a:t>
            </a:r>
          </a:p>
        </p:txBody>
      </p:sp>
    </p:spTree>
    <p:extLst>
      <p:ext uri="{BB962C8B-B14F-4D97-AF65-F5344CB8AC3E}">
        <p14:creationId xmlns:p14="http://schemas.microsoft.com/office/powerpoint/2010/main" val="63310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47381" r="-242" b="-589"/>
          <a:stretch/>
        </p:blipFill>
        <p:spPr>
          <a:xfrm>
            <a:off x="3773712" y="1359990"/>
            <a:ext cx="4968844" cy="2386820"/>
          </a:xfrm>
          <a:prstGeom prst="rect">
            <a:avLst/>
          </a:prstGeom>
          <a:solidFill>
            <a:srgbClr val="B7EDFD"/>
          </a:solidFill>
        </p:spPr>
      </p:pic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/>
          <p:cNvSpPr/>
          <p:nvPr/>
        </p:nvSpPr>
        <p:spPr>
          <a:xfrm>
            <a:off x="3773712" y="3543222"/>
            <a:ext cx="5082659" cy="702527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3712" y="3590692"/>
            <a:ext cx="5082659" cy="28556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Discovery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3"/>
            <a:ext cx="2821522" cy="3877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team travelled on a sledge pulled by dogs.</a:t>
            </a:r>
          </a:p>
          <a:p>
            <a:endParaRPr lang="en-GB" dirty="0"/>
          </a:p>
          <a:p>
            <a:r>
              <a:rPr lang="en-GB" dirty="0"/>
              <a:t>They reached further south than anyone had before!</a:t>
            </a:r>
          </a:p>
          <a:p>
            <a:endParaRPr lang="en-GB" dirty="0"/>
          </a:p>
          <a:p>
            <a:r>
              <a:rPr lang="en-GB" dirty="0"/>
              <a:t>Eventually, they were forced to turn back before reaching the South Pole.</a:t>
            </a:r>
          </a:p>
          <a:p>
            <a:endParaRPr lang="en-GB" dirty="0"/>
          </a:p>
          <a:p>
            <a:r>
              <a:rPr lang="en-GB" dirty="0"/>
              <a:t>By the time they returned to their ship, the explorers were all suffering from scurvy and frostbite.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44077" y="1448060"/>
            <a:ext cx="3441765" cy="232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34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8087" y="2830271"/>
            <a:ext cx="1939876" cy="29285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Rounded Rectangle 13"/>
          <p:cNvSpPr/>
          <p:nvPr/>
        </p:nvSpPr>
        <p:spPr>
          <a:xfrm>
            <a:off x="1247079" y="5472169"/>
            <a:ext cx="1761893" cy="626505"/>
          </a:xfrm>
          <a:prstGeom prst="roundRect">
            <a:avLst/>
          </a:prstGeom>
          <a:solidFill>
            <a:srgbClr val="EA516C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Shackleton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47650" y="5912244"/>
            <a:ext cx="8629650" cy="497545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5588" y="1739871"/>
            <a:ext cx="4488158" cy="33321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613462"/>
            <a:ext cx="2846194" cy="110799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In 1908, Ernest Shackleton made another attempt to reach the South Pole on the Nimrod Expedition.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02634" y="5296292"/>
            <a:ext cx="4541111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Alongside him were Frank Wild, </a:t>
            </a:r>
            <a:br>
              <a:rPr lang="en-GB" dirty="0"/>
            </a:br>
            <a:r>
              <a:rPr lang="en-GB" dirty="0"/>
              <a:t>Eric Marshall and Jameson Adams.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787956" y="6022517"/>
            <a:ext cx="428552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Can you spot their sledge dogs?</a:t>
            </a:r>
          </a:p>
        </p:txBody>
      </p:sp>
    </p:spTree>
    <p:extLst>
      <p:ext uri="{BB962C8B-B14F-4D97-AF65-F5344CB8AC3E}">
        <p14:creationId xmlns:p14="http://schemas.microsoft.com/office/powerpoint/2010/main" val="1542105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47650" y="342900"/>
            <a:ext cx="8629650" cy="829765"/>
          </a:xfrm>
          <a:prstGeom prst="rect">
            <a:avLst/>
          </a:prstGeom>
          <a:solidFill>
            <a:srgbClr val="EA51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1450" y="1493423"/>
            <a:ext cx="8731485" cy="5018637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539750" y="1311963"/>
            <a:ext cx="3285118" cy="2401393"/>
          </a:xfrm>
          <a:prstGeom prst="roundRect">
            <a:avLst>
              <a:gd name="adj" fmla="val 5900"/>
            </a:avLst>
          </a:prstGeom>
          <a:solidFill>
            <a:schemeClr val="bg1"/>
          </a:solidFill>
          <a:ln w="28575">
            <a:solidFill>
              <a:srgbClr val="014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342900" y="1270562"/>
            <a:ext cx="8629650" cy="245004"/>
          </a:xfrm>
          <a:prstGeom prst="rect">
            <a:avLst/>
          </a:prstGeom>
          <a:solidFill>
            <a:srgbClr val="0140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5650" y="1622138"/>
            <a:ext cx="2873308" cy="19389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Travelling across Antarctica was extremely hard work.</a:t>
            </a:r>
          </a:p>
          <a:p>
            <a:endParaRPr lang="en-GB" dirty="0"/>
          </a:p>
          <a:p>
            <a:r>
              <a:rPr lang="en-GB" dirty="0"/>
              <a:t>They had to make their way across ice and through thick snow, using pickaxes to clear their path.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55651" y="530225"/>
            <a:ext cx="4612868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sz="3200" b="1" dirty="0"/>
              <a:t>Nimrod Expedition</a:t>
            </a:r>
          </a:p>
        </p:txBody>
      </p:sp>
    </p:spTree>
    <p:extLst>
      <p:ext uri="{BB962C8B-B14F-4D97-AF65-F5344CB8AC3E}">
        <p14:creationId xmlns:p14="http://schemas.microsoft.com/office/powerpoint/2010/main" val="3516701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34442D15-F5BB-4F73-9606-C8812E688AB8}" vid="{28CC8FB8-836C-49DA-A823-EC8BE3E520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757</TotalTime>
  <Words>914</Words>
  <Application>Microsoft Office PowerPoint</Application>
  <PresentationFormat>On-screen Show (4:3)</PresentationFormat>
  <Paragraphs>132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Gemma</cp:lastModifiedBy>
  <cp:revision>45</cp:revision>
  <dcterms:created xsi:type="dcterms:W3CDTF">2019-12-04T11:03:28Z</dcterms:created>
  <dcterms:modified xsi:type="dcterms:W3CDTF">2020-10-31T16:50:49Z</dcterms:modified>
</cp:coreProperties>
</file>