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65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62" autoAdjust="0"/>
  </p:normalViewPr>
  <p:slideViewPr>
    <p:cSldViewPr>
      <p:cViewPr varScale="1">
        <p:scale>
          <a:sx n="68" d="100"/>
          <a:sy n="68" d="100"/>
        </p:scale>
        <p:origin x="144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EDF8-8B54-4345-BA15-93B4011E3E31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959C-9980-497A-8EFA-B236F48377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663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EDF8-8B54-4345-BA15-93B4011E3E31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959C-9980-497A-8EFA-B236F48377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174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EDF8-8B54-4345-BA15-93B4011E3E31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959C-9980-497A-8EFA-B236F48377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650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EDF8-8B54-4345-BA15-93B4011E3E31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959C-9980-497A-8EFA-B236F48377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350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EDF8-8B54-4345-BA15-93B4011E3E31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959C-9980-497A-8EFA-B236F48377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557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EDF8-8B54-4345-BA15-93B4011E3E31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959C-9980-497A-8EFA-B236F48377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60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EDF8-8B54-4345-BA15-93B4011E3E31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959C-9980-497A-8EFA-B236F48377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832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EDF8-8B54-4345-BA15-93B4011E3E31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959C-9980-497A-8EFA-B236F48377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466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EDF8-8B54-4345-BA15-93B4011E3E31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959C-9980-497A-8EFA-B236F48377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427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EDF8-8B54-4345-BA15-93B4011E3E31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959C-9980-497A-8EFA-B236F48377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690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EDF8-8B54-4345-BA15-93B4011E3E31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959C-9980-497A-8EFA-B236F48377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811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8EDF8-8B54-4345-BA15-93B4011E3E31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A959C-9980-497A-8EFA-B236F48377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194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Adding the suffix ‘</a:t>
            </a:r>
            <a:r>
              <a:rPr lang="en-GB" u="sng" dirty="0" err="1"/>
              <a:t>ful</a:t>
            </a:r>
            <a:r>
              <a:rPr lang="en-GB" u="sng" dirty="0"/>
              <a:t>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A suffix is a group of letters that go at the end of the word and change the meaning. </a:t>
            </a:r>
          </a:p>
          <a:p>
            <a:r>
              <a:rPr lang="en-GB" dirty="0"/>
              <a:t>We can add the suffix </a:t>
            </a:r>
            <a:r>
              <a:rPr lang="en-GB" b="1" dirty="0"/>
              <a:t>-</a:t>
            </a:r>
            <a:r>
              <a:rPr lang="en-GB" b="1" dirty="0" err="1"/>
              <a:t>ful</a:t>
            </a:r>
            <a:r>
              <a:rPr lang="en-GB" dirty="0"/>
              <a:t> to make new words too. Adding </a:t>
            </a:r>
            <a:r>
              <a:rPr lang="en-GB" b="1" dirty="0" err="1"/>
              <a:t>ful</a:t>
            </a:r>
            <a:r>
              <a:rPr lang="en-GB" dirty="0"/>
              <a:t> changes a noun to an adjective (a describing word for a noun). For example: joy becomes joyful. </a:t>
            </a:r>
          </a:p>
          <a:p>
            <a:r>
              <a:rPr lang="en-GB" dirty="0"/>
              <a:t>There’s a </a:t>
            </a:r>
            <a:r>
              <a:rPr lang="en-GB" b="1" dirty="0"/>
              <a:t>spelling rule</a:t>
            </a:r>
            <a:r>
              <a:rPr lang="en-GB" dirty="0"/>
              <a:t> for adding the suffix </a:t>
            </a:r>
            <a:r>
              <a:rPr lang="en-GB" b="1" dirty="0"/>
              <a:t>-</a:t>
            </a:r>
            <a:r>
              <a:rPr lang="en-GB" b="1" dirty="0" err="1"/>
              <a:t>ful</a:t>
            </a:r>
            <a:r>
              <a:rPr lang="en-GB" dirty="0"/>
              <a:t> too. If the word ends in a </a:t>
            </a:r>
            <a:r>
              <a:rPr lang="en-GB" b="1" dirty="0"/>
              <a:t>consonant + y</a:t>
            </a:r>
            <a:r>
              <a:rPr lang="en-GB" dirty="0"/>
              <a:t>, change the </a:t>
            </a:r>
            <a:r>
              <a:rPr lang="en-GB" b="1" dirty="0"/>
              <a:t>y</a:t>
            </a:r>
            <a:r>
              <a:rPr lang="en-GB" dirty="0"/>
              <a:t> to an </a:t>
            </a:r>
            <a:r>
              <a:rPr lang="en-GB" b="1" dirty="0" err="1"/>
              <a:t>i</a:t>
            </a:r>
            <a:r>
              <a:rPr lang="en-GB" dirty="0"/>
              <a:t> before you add </a:t>
            </a:r>
            <a:r>
              <a:rPr lang="en-GB" b="1" dirty="0"/>
              <a:t>-</a:t>
            </a:r>
            <a:r>
              <a:rPr lang="en-GB" b="1" dirty="0" err="1"/>
              <a:t>ful</a:t>
            </a:r>
            <a:r>
              <a:rPr lang="en-GB" b="1" dirty="0"/>
              <a:t>. </a:t>
            </a:r>
            <a:r>
              <a:rPr lang="en-GB" dirty="0"/>
              <a:t>For example: beau</a:t>
            </a:r>
            <a:r>
              <a:rPr lang="en-GB" i="1" u="sng" dirty="0"/>
              <a:t>ty</a:t>
            </a:r>
            <a:r>
              <a:rPr lang="en-GB" dirty="0"/>
              <a:t> becomes beaut</a:t>
            </a:r>
            <a:r>
              <a:rPr lang="en-GB" i="1" u="sng" dirty="0"/>
              <a:t>i</a:t>
            </a:r>
            <a:r>
              <a:rPr lang="en-GB" dirty="0"/>
              <a:t>ful. </a:t>
            </a:r>
          </a:p>
          <a:p>
            <a:endParaRPr lang="en-GB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346C7BE-0E63-41AA-96FA-CED8E3B4C1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9592" y="7109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5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4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2" t="-5264" r="13154" b="18016"/>
          <a:stretch/>
        </p:blipFill>
        <p:spPr bwMode="auto">
          <a:xfrm>
            <a:off x="323528" y="20781"/>
            <a:ext cx="8424936" cy="614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52296CC-89A5-4050-AF70-EF97002C6D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24128" y="15567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0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EFEE11-0292-4319-9AA7-095D8AD1AB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01" t="978" r="11413" b="16384"/>
          <a:stretch/>
        </p:blipFill>
        <p:spPr>
          <a:xfrm>
            <a:off x="168526" y="332656"/>
            <a:ext cx="8975474" cy="6048671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8B9CCB3-6A6B-49A7-ACB6-979C7F753D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6136" y="14847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6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4" t="-1662" r="14925" b="4652"/>
          <a:stretch/>
        </p:blipFill>
        <p:spPr bwMode="auto">
          <a:xfrm>
            <a:off x="0" y="0"/>
            <a:ext cx="8964488" cy="652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FF5F150-A4BA-4E8E-95A3-EF1712EA24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2400" y="9087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1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7" t="7513" r="17070" b="17070"/>
          <a:stretch/>
        </p:blipFill>
        <p:spPr bwMode="auto">
          <a:xfrm>
            <a:off x="323528" y="476672"/>
            <a:ext cx="8747138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CAC5CF8-7AE5-4AB6-BCCF-8D589A2AF6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48064" y="11247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9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7" t="3174" r="13248"/>
          <a:stretch/>
        </p:blipFill>
        <p:spPr bwMode="auto">
          <a:xfrm>
            <a:off x="0" y="0"/>
            <a:ext cx="9545782" cy="708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DA00773-B131-4203-B217-927AEB9BD8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7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9552" y="260648"/>
            <a:ext cx="828092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GB" sz="2400" b="1" u="sng" dirty="0"/>
              <a:t>Monday’s Activity</a:t>
            </a:r>
          </a:p>
          <a:p>
            <a:pPr fontAlgn="t"/>
            <a:r>
              <a:rPr lang="en-GB" u="sng" dirty="0"/>
              <a:t>Using the suffix ‘</a:t>
            </a:r>
            <a:r>
              <a:rPr lang="en-GB" u="sng" dirty="0" err="1"/>
              <a:t>ful</a:t>
            </a:r>
            <a:r>
              <a:rPr lang="en-GB" u="sng" dirty="0"/>
              <a:t>’</a:t>
            </a:r>
            <a:endParaRPr lang="en-GB" dirty="0"/>
          </a:p>
          <a:p>
            <a:pPr lvl="0" fontAlgn="t"/>
            <a:r>
              <a:rPr lang="en-GB" dirty="0"/>
              <a:t>Read the words in the table below then write them out, adding the suffix </a:t>
            </a:r>
            <a:r>
              <a:rPr lang="en-GB" b="1" dirty="0"/>
              <a:t>-</a:t>
            </a:r>
            <a:r>
              <a:rPr lang="en-GB" b="1" dirty="0" err="1"/>
              <a:t>ful</a:t>
            </a:r>
            <a:r>
              <a:rPr lang="en-GB" b="1" dirty="0"/>
              <a:t>.</a:t>
            </a:r>
            <a:endParaRPr lang="en-GB" dirty="0"/>
          </a:p>
          <a:p>
            <a:pPr fontAlgn="t"/>
            <a:r>
              <a:rPr lang="en-GB" b="1" dirty="0"/>
              <a:t>Top tip:</a:t>
            </a:r>
            <a:r>
              <a:rPr lang="en-GB" dirty="0"/>
              <a:t> Make sure you added ‘</a:t>
            </a:r>
            <a:r>
              <a:rPr lang="en-GB" dirty="0" err="1"/>
              <a:t>ful</a:t>
            </a:r>
            <a:r>
              <a:rPr lang="en-GB" dirty="0"/>
              <a:t>’ and not ‘full’. You only need one 'l'.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723955"/>
              </p:ext>
            </p:extLst>
          </p:nvPr>
        </p:nvGraphicFramePr>
        <p:xfrm>
          <a:off x="755576" y="1556792"/>
          <a:ext cx="8064896" cy="4680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5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u="sng">
                          <a:effectLst/>
                        </a:rPr>
                        <a:t>word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u="sng">
                          <a:effectLst/>
                        </a:rPr>
                        <a:t>add -ful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hope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>
                        <a:effectLst/>
                        <a:latin typeface="Calibri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care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>
                        <a:effectLst/>
                        <a:latin typeface="Calibri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wonder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>
                        <a:effectLst/>
                        <a:latin typeface="Calibri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success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>
                        <a:effectLst/>
                        <a:latin typeface="Calibri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help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>
                        <a:effectLst/>
                        <a:latin typeface="Calibri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5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power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>
                        <a:effectLst/>
                        <a:latin typeface="Calibri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5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colour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 dirty="0">
                        <a:effectLst/>
                        <a:latin typeface="Calibri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2D703AE-FAF4-4DDC-A154-582AA2E44F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88024" y="3158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8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548680"/>
            <a:ext cx="81369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t"/>
            <a:r>
              <a:rPr lang="en-GB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Tuesday’s Activity</a:t>
            </a:r>
          </a:p>
          <a:p>
            <a:pPr lvl="0" fontAlgn="t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read the definitions below.</a:t>
            </a:r>
          </a:p>
          <a:p>
            <a:pPr fontAlgn="t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you match up the -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ful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words you’ve made with their meanings?</a:t>
            </a:r>
          </a:p>
          <a:p>
            <a:pPr fontAlgn="t"/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When someone has succeeded at something.</a:t>
            </a:r>
          </a:p>
          <a:p>
            <a:pPr fontAlgn="t"/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Something full of wonder.</a:t>
            </a:r>
          </a:p>
          <a:p>
            <a:pPr fontAlgn="t"/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Something with a lot of colour.</a:t>
            </a:r>
          </a:p>
          <a:p>
            <a:pPr fontAlgn="t"/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Someone with a lot of power.</a:t>
            </a:r>
          </a:p>
          <a:p>
            <a:pPr fontAlgn="t"/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Somebody full of hope.</a:t>
            </a:r>
          </a:p>
          <a:p>
            <a:pPr fontAlgn="t"/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When someone tries not to make any mistakes.</a:t>
            </a:r>
          </a:p>
          <a:p>
            <a:pPr fontAlgn="t"/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Someone who helps a lot.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5F802EC-7523-425C-8922-8212A5A7AB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76256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18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7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89</Words>
  <Application>Microsoft Office PowerPoint</Application>
  <PresentationFormat>On-screen Show (4:3)</PresentationFormat>
  <Paragraphs>27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Adding the suffix ‘ful’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Gemma</dc:creator>
  <cp:lastModifiedBy>Sullivan, David</cp:lastModifiedBy>
  <cp:revision>9</cp:revision>
  <dcterms:created xsi:type="dcterms:W3CDTF">2021-01-24T10:30:46Z</dcterms:created>
  <dcterms:modified xsi:type="dcterms:W3CDTF">2021-01-24T14:37:27Z</dcterms:modified>
</cp:coreProperties>
</file>